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sldIdLst>
    <p:sldId id="269" r:id="rId2"/>
    <p:sldId id="309" r:id="rId3"/>
    <p:sldId id="310" r:id="rId4"/>
    <p:sldId id="312" r:id="rId5"/>
    <p:sldId id="326" r:id="rId6"/>
    <p:sldId id="331" r:id="rId7"/>
    <p:sldId id="311" r:id="rId8"/>
    <p:sldId id="313" r:id="rId9"/>
    <p:sldId id="314" r:id="rId10"/>
    <p:sldId id="315" r:id="rId11"/>
    <p:sldId id="318" r:id="rId12"/>
    <p:sldId id="316" r:id="rId13"/>
    <p:sldId id="319" r:id="rId14"/>
    <p:sldId id="320" r:id="rId15"/>
    <p:sldId id="330" r:id="rId16"/>
    <p:sldId id="327" r:id="rId17"/>
    <p:sldId id="321" r:id="rId18"/>
    <p:sldId id="322" r:id="rId19"/>
    <p:sldId id="325" r:id="rId20"/>
    <p:sldId id="398" r:id="rId21"/>
    <p:sldId id="329" r:id="rId22"/>
    <p:sldId id="328" r:id="rId23"/>
    <p:sldId id="420" r:id="rId24"/>
    <p:sldId id="332" r:id="rId25"/>
    <p:sldId id="334" r:id="rId26"/>
    <p:sldId id="427" r:id="rId27"/>
    <p:sldId id="333" r:id="rId28"/>
    <p:sldId id="335" r:id="rId29"/>
    <p:sldId id="406" r:id="rId30"/>
    <p:sldId id="336" r:id="rId31"/>
    <p:sldId id="340" r:id="rId32"/>
    <p:sldId id="400" r:id="rId33"/>
    <p:sldId id="401" r:id="rId34"/>
    <p:sldId id="337" r:id="rId35"/>
    <p:sldId id="341" r:id="rId36"/>
    <p:sldId id="342" r:id="rId37"/>
    <p:sldId id="343" r:id="rId38"/>
    <p:sldId id="344" r:id="rId39"/>
    <p:sldId id="345" r:id="rId40"/>
    <p:sldId id="346" r:id="rId41"/>
    <p:sldId id="364" r:id="rId42"/>
    <p:sldId id="357" r:id="rId43"/>
    <p:sldId id="358" r:id="rId44"/>
    <p:sldId id="361" r:id="rId45"/>
    <p:sldId id="360" r:id="rId46"/>
    <p:sldId id="362" r:id="rId47"/>
    <p:sldId id="365" r:id="rId48"/>
    <p:sldId id="347" r:id="rId49"/>
    <p:sldId id="407" r:id="rId50"/>
    <p:sldId id="351" r:id="rId51"/>
    <p:sldId id="402" r:id="rId52"/>
    <p:sldId id="353" r:id="rId53"/>
    <p:sldId id="368" r:id="rId54"/>
    <p:sldId id="372" r:id="rId55"/>
    <p:sldId id="404" r:id="rId56"/>
    <p:sldId id="419" r:id="rId57"/>
    <p:sldId id="374" r:id="rId58"/>
    <p:sldId id="409" r:id="rId59"/>
    <p:sldId id="379" r:id="rId60"/>
    <p:sldId id="408" r:id="rId61"/>
    <p:sldId id="382" r:id="rId62"/>
    <p:sldId id="418" r:id="rId63"/>
    <p:sldId id="411" r:id="rId64"/>
    <p:sldId id="383" r:id="rId65"/>
    <p:sldId id="412" r:id="rId66"/>
    <p:sldId id="413" r:id="rId67"/>
    <p:sldId id="386" r:id="rId68"/>
    <p:sldId id="387" r:id="rId69"/>
    <p:sldId id="421" r:id="rId70"/>
    <p:sldId id="422" r:id="rId71"/>
    <p:sldId id="423" r:id="rId72"/>
    <p:sldId id="424" r:id="rId73"/>
    <p:sldId id="426" r:id="rId74"/>
    <p:sldId id="389" r:id="rId75"/>
    <p:sldId id="414" r:id="rId76"/>
    <p:sldId id="417" r:id="rId77"/>
    <p:sldId id="416" r:id="rId78"/>
    <p:sldId id="390" r:id="rId79"/>
    <p:sldId id="391" r:id="rId80"/>
    <p:sldId id="392" r:id="rId81"/>
    <p:sldId id="393" r:id="rId82"/>
    <p:sldId id="394" r:id="rId83"/>
    <p:sldId id="397" r:id="rId8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737" autoAdjust="0"/>
  </p:normalViewPr>
  <p:slideViewPr>
    <p:cSldViewPr snapToGrid="0" snapToObjects="1">
      <p:cViewPr varScale="1">
        <p:scale>
          <a:sx n="82" d="100"/>
          <a:sy n="82" d="100"/>
        </p:scale>
        <p:origin x="7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6212-50FF-4BFB-9C3A-E3C55FC257A1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7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2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2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06800-CFD3-4D93-A70E-53950FA2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06800-CFD3-4D93-A70E-53950FA25C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3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PowerPoint_sub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5689600"/>
            <a:ext cx="9163050" cy="12052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9680-A2A7-C244-BDFE-407D1AF94B5D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82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23A0-ECE9-4044-8289-7DAF04868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E2491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212034" y="596345"/>
            <a:ext cx="87199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Land Use, Fiscal Impact Analysis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City Fiscal Health 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Joint Workshop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Sparks City Council &amp;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Sparks Planning Commission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September 23, 2019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General Fund Revenues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743156"/>
            <a:ext cx="8693424" cy="1046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Property Taxes</a:t>
            </a:r>
          </a:p>
          <a:p>
            <a:pPr marL="457200"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Amount received by City depends on value of properties in Sparks but is significantly restricted by tax cap laws.</a:t>
            </a: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development and improvements to previously developed property increase revenue to City.</a:t>
            </a: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Depreciation of existing buildings and improvements diminishes revenue from existing development, increasing reliance on new development for property tax revenue.</a:t>
            </a:r>
          </a:p>
          <a:p>
            <a:pPr marL="914400"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20597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83530-0081-46C0-81D1-B4DD3807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"/>
            <a:ext cx="9144000" cy="6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99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General Fund Expenditures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743156"/>
            <a:ext cx="8693424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Fiscal year 2020 budgeted expenditures total $74.6M. Primary categories include: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Salaries and wages - $36.4M.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(49%)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Employee benefits - $23.0M.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(31%)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Non-discretionary services &amp; supplies - $9.5M.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(12%)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Discretionary services &amp; supplies - $5.7M.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(8%)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29095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524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General Fund Expenditures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692356"/>
            <a:ext cx="8693424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Fiscal year 2020 budgeted expenditures by Department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Police – $31.6M. (43%)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Fire – $19.0M. (25%)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Community Services – $8.1M. (11%)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 Services – $7.0M. (9%)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 – $8.9M. (12%)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Police and Fire Departments represent 68% of total.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09086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CF2199-D275-4BC1-9150-C277C3FD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5" y="99366"/>
            <a:ext cx="8601744" cy="6568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38031-A97C-4F8F-BE3A-A6BC2352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387" y="4494212"/>
            <a:ext cx="4721875" cy="15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289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524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General Fund Expenses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692356"/>
            <a:ext cx="8693424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has significant fiscal impacts on General Fund public safety services.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 on Police services is based on calls for service generated by development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 on Fire and emergency medical response services are categorized by service areas and is based on response time and distance from a fire station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located in areas not meeting response time standard increases City public safety costs – such as, additional fire stations (e.g., Station 6).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0705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259" y="752289"/>
            <a:ext cx="24660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Fire Station Service Areas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825953F-1764-4E91-870A-D59290B4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4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33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Road Fund Revenues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743156"/>
            <a:ext cx="8693424" cy="112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Purpose is to provide for maintenance, repair, acquisition, and construction of roads and streets.</a:t>
            </a:r>
          </a:p>
          <a:p>
            <a:pPr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Fiscal year 2020 budgeted revenues total $5.9M. Primary revenue sources include: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Fuel taxes – $2.8M.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(47% of Road Fund revenues)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 franchise fees. – $1.6M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(27%)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TMWA right of way fees. – $0.7M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(12%)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 franchise fees – $0.5M.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(8%)</a:t>
            </a:r>
          </a:p>
          <a:p>
            <a:pPr marL="914400"/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58014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292EEA-D88C-462A-98C2-49405E4933B3}"/>
              </a:ext>
            </a:extLst>
          </p:cNvPr>
          <p:cNvSpPr txBox="1"/>
          <p:nvPr/>
        </p:nvSpPr>
        <p:spPr>
          <a:xfrm>
            <a:off x="816428" y="111035"/>
            <a:ext cx="751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Revenues, Road Fund, Fiscal Years 2016 to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E262E-21D5-405A-9147-499F12C2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9" y="859879"/>
            <a:ext cx="8865070" cy="52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69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Road Fund Expenses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743156"/>
            <a:ext cx="8693424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Fiscal year 2020 budgeted expenses total $6.1M.  Primary categories include: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 improvements – $2.2M.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(36%)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Salaries and benefits – $2.0M.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(33%)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Services and supplies – $1.9M.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(31%)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91662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212034" y="1032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Workshop 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19356"/>
            <a:ext cx="8693424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background and purpose</a:t>
            </a:r>
          </a:p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Consultant (Economic &amp; Planning Systems, Inc.) work program</a:t>
            </a:r>
          </a:p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 of Sparks General and Road Funds overview</a:t>
            </a:r>
          </a:p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Fiscal impact analysis: objective, model, &amp; policy considerations</a:t>
            </a:r>
          </a:p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term fiscal health analysis </a:t>
            </a:r>
          </a:p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Discussion and possible action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41500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292EEA-D88C-462A-98C2-49405E4933B3}"/>
              </a:ext>
            </a:extLst>
          </p:cNvPr>
          <p:cNvSpPr txBox="1"/>
          <p:nvPr/>
        </p:nvSpPr>
        <p:spPr>
          <a:xfrm>
            <a:off x="816428" y="111035"/>
            <a:ext cx="751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Expenses, Road Fund, Fiscal Years 2016 to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3EEF1-4410-456E-BDE8-15C4E8A6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7" y="916782"/>
            <a:ext cx="8879079" cy="49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55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33288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Road Fund Expenses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619992"/>
            <a:ext cx="8693424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development produces more facilities and infrastructure for the City to maintain, including roads, sanitary sewer lines, drainage facilities, trails, and parks.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Road maintenance requires the largest expenditures and is </a:t>
            </a:r>
            <a:r>
              <a:rPr lang="en-US" sz="26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cost recovery (i.e., Enterprise) fund.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fleet and road maintenance yards are in southwest corner of the City.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within the McCarran/Sparks Blvd loop is the least expensive to serve; costs increase the further development is located from the maintenance yard.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54507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204" y="114335"/>
            <a:ext cx="24660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Road Fund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 Areas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7615524-0A24-40DC-85AF-E7A25F66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14" y="1200495"/>
            <a:ext cx="3630041" cy="87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farther from the yard, the more travel time and cost to transport staff and materials.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Approximate distance and travel time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 Prater / N. McCarran – 3.2 miles / 9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Vista / Geno Martini Pkwy – 6.4 miles / 15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Gorder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Elementary – 11.6 miles / 25 minutes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2BB0E12-960F-4C5F-8B96-A1D59F94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4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160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352B9A-B9B1-470D-BED2-1718FF38F916}"/>
              </a:ext>
            </a:extLst>
          </p:cNvPr>
          <p:cNvSpPr/>
          <p:nvPr/>
        </p:nvSpPr>
        <p:spPr>
          <a:xfrm>
            <a:off x="225288" y="1363903"/>
            <a:ext cx="8693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Required Model Inputs:</a:t>
            </a: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size (land acres to be developed)</a:t>
            </a: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Proposed land uses and type of development</a:t>
            </a: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Market value and development absorption</a:t>
            </a: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of a 20-year time frame</a:t>
            </a: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Standardized formulas for developer to estimate City revenues and service costs related to the proposed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DA0FC-8DFF-41FD-BA52-25614AD1D0E9}"/>
              </a:ext>
            </a:extLst>
          </p:cNvPr>
          <p:cNvSpPr txBox="1"/>
          <p:nvPr/>
        </p:nvSpPr>
        <p:spPr>
          <a:xfrm>
            <a:off x="198781" y="154087"/>
            <a:ext cx="871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Fiscal Impact Analysis Model  Summary Guidelines</a:t>
            </a:r>
          </a:p>
        </p:txBody>
      </p:sp>
    </p:spTree>
    <p:extLst>
      <p:ext uri="{BB962C8B-B14F-4D97-AF65-F5344CB8AC3E}">
        <p14:creationId xmlns:p14="http://schemas.microsoft.com/office/powerpoint/2010/main" val="9406232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Fiscal Impact Analysis Policy Considerations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resulting Fiscal Impact Analysis Guidelines are intended for use by parties submitting applications for: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Comprehensive Plan land use amendments for sites over 5 acres (per Policy MG5)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Annexations (per Policy MG7)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City’s Sphere of Influence expansions (Policy MG8)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 use approvals for greenfield sites 20 or more acres in size (Policy EV10)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57682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Fiscal Impact Analysis Policy Considerations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caveats: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Fiscal balance and health cannot be achieved on a project by project basis.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projects will generate a net negative impact, others a positive impact.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Approval or denial of a development proposal solely on the basis of fiscal impact can be problematic.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54661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2292019"/>
            <a:ext cx="8719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711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Long Term Fiscal Health Analysis - Intro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Purpose – address the following questions: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will build-out of Sparks, based on the uses adopted in the City’s Comprehensive Plan, impact the City’s long-term fiscal health?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would changes to the Comprehensive Plan erode or improve fiscal health?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guidance can the analysis provide to City staff, the Planning Commission and the City Council regarding land use entitlement requests?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1538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Long Term Fiscal Health Analysis - Intro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analysis includes: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future development demand in Sparks;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land capacity for new development in Sparks, by type of land use, which is compared to the estimated demand;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fiscal impact of forecasted growth and development demand over a 20-year period; and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growth scenarios to illustrate how land use decisions impact long term fiscal health.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08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2083246"/>
            <a:ext cx="871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Population, Employment and Development Trends</a:t>
            </a:r>
          </a:p>
        </p:txBody>
      </p:sp>
    </p:spTree>
    <p:extLst>
      <p:ext uri="{BB962C8B-B14F-4D97-AF65-F5344CB8AC3E}">
        <p14:creationId xmlns:p14="http://schemas.microsoft.com/office/powerpoint/2010/main" val="32438459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30995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Project Background and Purpose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720687"/>
            <a:ext cx="8693424" cy="956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5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Grew out of “Ignite Sparks” Comprehensive Plan</a:t>
            </a:r>
          </a:p>
          <a:p>
            <a:pPr marR="0">
              <a:spcBef>
                <a:spcPts val="0"/>
              </a:spcBef>
            </a:pPr>
            <a:endParaRPr lang="en-US" sz="25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5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Managing Growth policies require fiscal analysis in conjunction with certain land use applications</a:t>
            </a:r>
          </a:p>
          <a:p>
            <a:pPr marL="457200" marR="0">
              <a:spcBef>
                <a:spcPts val="0"/>
              </a:spcBef>
            </a:pPr>
            <a:endParaRPr lang="en-US" sz="25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</a:pPr>
            <a:r>
              <a:rPr lang="en-US" sz="25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 for consistent approach to evaluating land use proposals and impact on City finances</a:t>
            </a:r>
          </a:p>
          <a:p>
            <a:pPr marR="0">
              <a:spcBef>
                <a:spcPts val="0"/>
              </a:spcBef>
            </a:pPr>
            <a:endParaRPr lang="en-US" sz="25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Develop and adopt standard fiscal impact methodology for applicants to use</a:t>
            </a:r>
          </a:p>
          <a:p>
            <a:pPr marR="0">
              <a:spcBef>
                <a:spcPts val="0"/>
              </a:spcBef>
            </a:pPr>
            <a:r>
              <a:rPr lang="en-US" sz="25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25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Desire to understand long-term implications of Comprehensive Plan Land Use Map and possible changes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027546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1241244"/>
            <a:ext cx="86934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Population and household growth since 2010. Sparks: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Grew slower than in two preceding decades.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Added 10,946 new residents and 3,511 households.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Captured 26% of Washoe County population growth.</a:t>
            </a:r>
          </a:p>
        </p:txBody>
      </p:sp>
    </p:spTree>
    <p:extLst>
      <p:ext uri="{BB962C8B-B14F-4D97-AF65-F5344CB8AC3E}">
        <p14:creationId xmlns:p14="http://schemas.microsoft.com/office/powerpoint/2010/main" val="15929578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43" y="105204"/>
            <a:ext cx="87946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Change in Population, Sparks, 1990 to 2018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9BD23-7564-4708-AF5D-8485028981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0" y="871522"/>
            <a:ext cx="8624539" cy="5674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5507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43" y="105204"/>
            <a:ext cx="87946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Change in Number of Households, Sparks, 1990 to 2018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3724F-6E06-412B-92F0-4B58D9EFEA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" y="805030"/>
            <a:ext cx="8794656" cy="5735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71871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78059" y="154087"/>
            <a:ext cx="89432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2018 MSA* employment = 254,600</a:t>
            </a:r>
          </a:p>
          <a:p>
            <a:pPr marL="457200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(*Reno-Sparks Metropolitan Statistical Area comprised of Washoe and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Storey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Counties)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Employment tremendously impacted by Great Recession (16% decline between 2006 and 2011).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job growth rate since 2010 of 3.1% is similar to rate in 1990’s of 3.2%.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59499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84" y="108052"/>
            <a:ext cx="8794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Reno-Sparks MSA Employment, 1990 to 2018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619C1-7D9E-43DB-B8B0-7D0C1A2A25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4" y="826862"/>
            <a:ext cx="8794656" cy="5752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06223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43" y="105204"/>
            <a:ext cx="87946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Reno-Sparks MSA Employment Growth, 1990 to 2018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62754-692B-43E2-84B8-942F36A469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6" y="1286193"/>
            <a:ext cx="8727904" cy="530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60924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18994" y="0"/>
            <a:ext cx="8966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149088" y="793957"/>
            <a:ext cx="8906012" cy="991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Washoe County employment growth driven by construction, distribution and warehousing, and administrative sectors. 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Construction employment has grown the most since 2010, adding 7,307 jobs after losing over 14,700 jobs from 2006 to 2010.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Transportation and warehousing and administrative services industries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collectively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added over 10,000 jobs since 2010 (1/3 of total employment growth).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Administrative services includes back office uses, call centers, and temporary worker providers.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99809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Tourism and service industries (accommodations and food service, retail trade, and health care) have added nearly 10,000 jobs since 2010 (another 1/3 of employment growth).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Manufacturing and professional services also grew significantly, adding 2,385 and 1,820 jobs respectively, since 2010.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489994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339609"/>
            <a:ext cx="30226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Washoe County Employment Change by Industry 2010 to 2017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78110-1592-401A-B583-9C5F15ED21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1117"/>
            <a:ext cx="5029200" cy="675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82025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221040"/>
            <a:ext cx="880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County Employment Change by Industry 2010 to 2017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76FDA-05F1-4A25-9778-A4A3CA5C0B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89995"/>
            <a:ext cx="8594726" cy="530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756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33549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Consultant Work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749618"/>
            <a:ext cx="8693424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 Council approved 2018 contract with Economic and Planning Systems (EPS)</a:t>
            </a:r>
          </a:p>
          <a:p>
            <a:pPr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program:</a:t>
            </a:r>
          </a:p>
          <a:p>
            <a:pPr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Fiscal Impact Methodology</a:t>
            </a: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Fiscal Impact Analysis Submittal Guidelines</a:t>
            </a: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Term Fiscal Health Analysis</a:t>
            </a:r>
          </a:p>
          <a:p>
            <a:pPr marR="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9592261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Housing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1029368"/>
            <a:ext cx="86934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 permitted 5,270 residential units – an average of 586 per year – during 2010-2018 period: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79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Single-family – 3,169 units (352/year)</a:t>
            </a:r>
          </a:p>
          <a:p>
            <a:pPr marL="977900" indent="-457200">
              <a:buFont typeface="Wingdings" panose="05000000000000000000" pitchFamily="2" charset="2"/>
              <a:buChar char="ü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79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Multi-family – 2,080 units (231/year)</a:t>
            </a:r>
          </a:p>
          <a:p>
            <a:pPr marL="977900" indent="-457200">
              <a:buFont typeface="Wingdings" panose="05000000000000000000" pitchFamily="2" charset="2"/>
              <a:buChar char="ü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79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 – 21 units (2/year)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Big uptick in 2017 – 1,664 units, of which 1,136 were multi-family.</a:t>
            </a:r>
          </a:p>
        </p:txBody>
      </p:sp>
    </p:spTree>
    <p:extLst>
      <p:ext uri="{BB962C8B-B14F-4D97-AF65-F5344CB8AC3E}">
        <p14:creationId xmlns:p14="http://schemas.microsoft.com/office/powerpoint/2010/main" val="221348374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905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Non-Residential Development - Office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832056"/>
            <a:ext cx="8693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B88336-C14F-482D-8297-7D777B3CDB7E}"/>
              </a:ext>
            </a:extLst>
          </p:cNvPr>
          <p:cNvSpPr/>
          <p:nvPr/>
        </p:nvSpPr>
        <p:spPr>
          <a:xfrm>
            <a:off x="198780" y="1001333"/>
            <a:ext cx="86934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has office inventory of 1.32M square feet, which accounts for 8% of MSA’s inventory of 16.3M square feet.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has only added 3,000 square feet of office since 2010; MSA has added 214,057 square feet.</a:t>
            </a:r>
          </a:p>
        </p:txBody>
      </p:sp>
    </p:spTree>
    <p:extLst>
      <p:ext uri="{BB962C8B-B14F-4D97-AF65-F5344CB8AC3E}">
        <p14:creationId xmlns:p14="http://schemas.microsoft.com/office/powerpoint/2010/main" val="18803023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221040"/>
            <a:ext cx="8801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Regional Office Vacancy, 2007 to 2018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64449-379B-43ED-A4CD-F4FE809F3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000" y="986886"/>
            <a:ext cx="8801099" cy="50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374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221040"/>
            <a:ext cx="8801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Non-Residential Development - Industrial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B71A4-B295-4CD1-8D7D-518DB6888F15}"/>
              </a:ext>
            </a:extLst>
          </p:cNvPr>
          <p:cNvSpPr/>
          <p:nvPr/>
        </p:nvSpPr>
        <p:spPr>
          <a:xfrm>
            <a:off x="234677" y="1021477"/>
            <a:ext cx="8693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Industrial space can be used for a warehouse or logistics use, manufacturing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offices or can even be all of these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(think former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Cityworks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site).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has 28.5M square feet of industrial space, 31% of MSA’s total of 91.6M square feet.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Industrial development has dominated the region’s commercial real estate market since 2010.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added 1.7M square feet of industrial space between 2010 and 2018, 11% of MSA increase.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731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221040"/>
            <a:ext cx="8801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Sparks Industrial Inventory, 2007 to 2018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9EEAE-C36F-4A18-B869-7CC725BE20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996632"/>
            <a:ext cx="8801100" cy="5391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01892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221040"/>
            <a:ext cx="8801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Regional Industrial Vacancy Rates, 2007 to 2018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F424A-8D4E-4D5C-BA7B-5574ABACCC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869632"/>
            <a:ext cx="8801100" cy="536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77129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221040"/>
            <a:ext cx="8801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Non-Residential Development - Retail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B71A4-B295-4CD1-8D7D-518DB6888F15}"/>
              </a:ext>
            </a:extLst>
          </p:cNvPr>
          <p:cNvSpPr/>
          <p:nvPr/>
        </p:nvSpPr>
        <p:spPr>
          <a:xfrm>
            <a:off x="234677" y="1021477"/>
            <a:ext cx="86934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has 6.1M square feet of retail space, which accounts for 24% of MSA’s total of 25.9M square feet.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added 104K square feet of retail space between 2010 and 2018, 19% of regional increase of 547K square feet.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777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221040"/>
            <a:ext cx="8801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Regional Retail Vacancy Rates, 2007 to 2018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1518D-AC15-4C33-9AA9-061D65682C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9152"/>
            <a:ext cx="8902699" cy="5523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01033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87630" y="689346"/>
            <a:ext cx="8719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Population and Land Demand for Housing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Employment and Land Demand for Non-Residential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9530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Forecast - Population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895556"/>
            <a:ext cx="869342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Truckee Meadows Regional Planning Agency (TMRPA) Consensus Forecast for period through 2038: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Washoe County forecast to grow by 106,823 residents (1% a year) to 558,746.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forecast to add 23,180 residents (1% a year) to 120,108.</a:t>
            </a: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41490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Fiscal Impact Analysis Objective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Purpose is to obtain “apples to apples” estimates of costs and revenue impacts to the City from new development.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analysis compares the estimated revenues generated by new development to estimated costs of public services required to serve new development to determine net fiscal impact.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analysis separates General and Road Funds, which are directly impacted by development and are not cost recovery funds.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485372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778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Forecast – Housing Demand for Land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844756"/>
            <a:ext cx="869342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Methodology: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TMRPA 2016 Housing Study defines 5 types of housing. EPS forecast demand for Sparks, by type, based on building permit trends.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Density ranges for each housing type in TMRPA study used by EPS to translate housing unit demand to land demand for each housing type.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140297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221040"/>
            <a:ext cx="880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Residential Demand by Type, Sparks, 2017 to 2038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249662" y="758285"/>
            <a:ext cx="88011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5029200" algn="l"/>
                <a:tab pos="6802438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Housing 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# of Units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# of Acres</a:t>
            </a:r>
          </a:p>
          <a:p>
            <a:pPr defTabSz="547688">
              <a:tabLst>
                <a:tab pos="5029200" algn="l"/>
                <a:tab pos="6802438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Low-Density Single Family (SF)	   244	   163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(1.5 DU/Acre)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Moderate-Density SF (4.5 DU/Acre)	5,490	1,220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High-Density SF /	3,050	   305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Low-Density Multi-Family (MF)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(10 DU/Acre)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Moderate Density MF (25 DU/Acre)	2,440	     98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High-Density MF (50 DU/Acre)	   976	     20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375275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Totals	12,200	1,805</a:t>
            </a:r>
          </a:p>
        </p:txBody>
      </p:sp>
    </p:spTree>
    <p:extLst>
      <p:ext uri="{BB962C8B-B14F-4D97-AF65-F5344CB8AC3E}">
        <p14:creationId xmlns:p14="http://schemas.microsoft.com/office/powerpoint/2010/main" val="304056745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90587"/>
            <a:ext cx="871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Forecast – Non-Residential Development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12034" y="887811"/>
            <a:ext cx="869342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Methodology: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TMRPA, State Demographer, and private 3</a:t>
            </a:r>
            <a:r>
              <a:rPr lang="en-US" sz="2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party forecasts used to project overall and industry-specific employment growth in Reno-Sparks MSA.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Basis is Consensus Forecast that Washoe County will add 94,333 “establishment based” jobs (1.4% a year).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75K jobs will generate demand for new buildings in region by 2038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53734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Forecast – Non-Residential Development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83888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198781" y="800418"/>
            <a:ext cx="869342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Next, EPS: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Projected employment by industry from 2018 – 2038.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Aggregated jobs by industry to the three categories of office, industrial and retail uses.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square feet by employee and floor area ratio factors to convert employment forecast to demand for new building space and land.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5293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Forecast – Non-Residential Development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83888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198781" y="800418"/>
            <a:ext cx="8693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EPS then took their regional forecasts and estimated: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Capture rates for Sparks of regional office, industrial and retail development.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Amount of building space and land, by type, forecast to be developed in Sparks.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2993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221040"/>
            <a:ext cx="880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Non-Residential Demand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by Type of Use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Sparks, 2018 to 2038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249662" y="2062969"/>
            <a:ext cx="8801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5029200" algn="l"/>
                <a:tab pos="7148513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Type of Non-Residential 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Square Feet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# of Acres</a:t>
            </a:r>
          </a:p>
          <a:p>
            <a:pPr defTabSz="547688">
              <a:tabLst>
                <a:tab pos="5029200" algn="l"/>
                <a:tab pos="6802438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264150" algn="l"/>
                <a:tab pos="766127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	  402,337	  31</a:t>
            </a:r>
          </a:p>
          <a:p>
            <a:pPr defTabSz="547688">
              <a:tabLst>
                <a:tab pos="5264150" algn="l"/>
                <a:tab pos="766127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264150" algn="l"/>
                <a:tab pos="766127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Industrial 	7,112,479	816</a:t>
            </a:r>
          </a:p>
          <a:p>
            <a:pPr defTabSz="547688">
              <a:tabLst>
                <a:tab pos="5264150" algn="l"/>
                <a:tab pos="766127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264150" algn="l"/>
                <a:tab pos="766127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Retail	1,556,436	114</a:t>
            </a:r>
          </a:p>
          <a:p>
            <a:pPr defTabSz="547688">
              <a:tabLst>
                <a:tab pos="5264150" algn="l"/>
                <a:tab pos="766127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264150" algn="l"/>
                <a:tab pos="766127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Totals	9,071,252	961</a:t>
            </a:r>
          </a:p>
        </p:txBody>
      </p:sp>
    </p:spTree>
    <p:extLst>
      <p:ext uri="{BB962C8B-B14F-4D97-AF65-F5344CB8AC3E}">
        <p14:creationId xmlns:p14="http://schemas.microsoft.com/office/powerpoint/2010/main" val="229705419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82241" y="1538852"/>
            <a:ext cx="89685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2063750" algn="l"/>
                <a:tab pos="714851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Existing Space - Square Feet*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Sparks</a:t>
            </a:r>
          </a:p>
          <a:p>
            <a:pPr defTabSz="547688">
              <a:tabLst>
                <a:tab pos="2119313" algn="l"/>
                <a:tab pos="5029200" algn="l"/>
                <a:tab pos="663575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Type of 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Washoe &amp;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Sparks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Capture Rates</a:t>
            </a:r>
          </a:p>
          <a:p>
            <a:pPr defTabSz="547688">
              <a:tabLst>
                <a:tab pos="5029200" algn="l"/>
                <a:tab pos="6802438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2397125" algn="l"/>
                <a:tab pos="4516438" algn="l"/>
                <a:tab pos="742632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	  16,277,730	  1,319,583	10%</a:t>
            </a:r>
          </a:p>
          <a:p>
            <a:pPr defTabSz="547688">
              <a:tabLst>
                <a:tab pos="2397125" algn="l"/>
                <a:tab pos="4516438" algn="l"/>
                <a:tab pos="742632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2397125" algn="l"/>
                <a:tab pos="4516438" algn="l"/>
                <a:tab pos="742632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Industrial 	  90,996,937	28,507,860	30%	</a:t>
            </a:r>
          </a:p>
          <a:p>
            <a:pPr defTabSz="547688">
              <a:tabLst>
                <a:tab pos="2397125" algn="l"/>
                <a:tab pos="4516438" algn="l"/>
                <a:tab pos="742632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2397125" algn="l"/>
                <a:tab pos="4516438" algn="l"/>
                <a:tab pos="742632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Retail	  25,885,180	  6,093,398	25%</a:t>
            </a:r>
          </a:p>
          <a:p>
            <a:pPr defTabSz="547688">
              <a:tabLst>
                <a:tab pos="2397125" algn="l"/>
                <a:tab pos="4516438" algn="l"/>
                <a:tab pos="742632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2397125" algn="l"/>
                <a:tab pos="4516438" algn="l"/>
                <a:tab pos="742632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Totals	133,159,847	35,920,841	25%</a:t>
            </a:r>
          </a:p>
          <a:p>
            <a:pPr defTabSz="547688">
              <a:tabLst>
                <a:tab pos="2397125" algn="l"/>
                <a:tab pos="4516438" algn="l"/>
                <a:tab pos="742632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2397125" algn="l"/>
                <a:tab pos="4516438" algn="l"/>
                <a:tab pos="742632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Square footage figures are for the 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quarter of 2018; source is CoStar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2E6CABB1-9C00-4D80-9A2D-24B97DDC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1" y="230207"/>
            <a:ext cx="8801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Sparks Non-Residential Development Capture Rates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2018 to 2038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7171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2581950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Demand Versus Capacity of Land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662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286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Demand Versus Capacity of Land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997156"/>
            <a:ext cx="86934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has sufficient land to accommodate forecasted growth </a:t>
            </a:r>
            <a:r>
              <a:rPr lang="en-US" sz="2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aggregate.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Residential demand forecast is for 1,805 acres; 2,502 acres available.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Non-residential demand forecast is for 961 acres; 1,345 acres are available.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631404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286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Demand Versus Capacity of Land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820597"/>
            <a:ext cx="869342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two sub-categories where demand is projected to exceed land capacity: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Moderate density single family residential – forecasted demand is for 1,220 acres while there are 939 acres of capacity. 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Industrial – forecasted demand is for 7.1M square feet while there are 4.8M square feet of capacity. 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81343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540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Fiscal Impact Analysis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1083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Assessed potential effects of different types of development on each departmental budget.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revenues and costs generated by development based on budgets for the General and Road Funds.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 specific factors to estimate impacts on the budget that are most directly tied to development.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“average cost factors” to other revenues  and expenditures.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412092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221040"/>
            <a:ext cx="880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Demand Versus Capacity of Land for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Non-Residential Uses by Type (in Acres)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Sparks, 2018 to 2038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115850" y="2062969"/>
            <a:ext cx="8801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274320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Type of 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% Demand</a:t>
            </a:r>
          </a:p>
          <a:p>
            <a:pPr defTabSz="547688">
              <a:tabLst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of Capacity</a:t>
            </a:r>
          </a:p>
          <a:p>
            <a:pPr defTabSz="547688">
              <a:tabLst>
                <a:tab pos="5029200" algn="l"/>
                <a:tab pos="6802438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3089275" algn="l"/>
                <a:tab pos="5029200" algn="l"/>
                <a:tab pos="742632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	  31	   540	    6%</a:t>
            </a:r>
          </a:p>
          <a:p>
            <a:pPr defTabSz="547688">
              <a:tabLst>
                <a:tab pos="3089275" algn="l"/>
                <a:tab pos="5029200" algn="l"/>
                <a:tab pos="742632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3089275" algn="l"/>
                <a:tab pos="5029200" algn="l"/>
                <a:tab pos="742632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Industrial 	816	   426	192%</a:t>
            </a:r>
          </a:p>
          <a:p>
            <a:pPr defTabSz="547688">
              <a:tabLst>
                <a:tab pos="3089275" algn="l"/>
                <a:tab pos="5029200" algn="l"/>
                <a:tab pos="742632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3089275" algn="l"/>
                <a:tab pos="5029200" algn="l"/>
                <a:tab pos="742632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Retail	114	   379	  30%</a:t>
            </a:r>
          </a:p>
          <a:p>
            <a:pPr defTabSz="547688">
              <a:tabLst>
                <a:tab pos="3089275" algn="l"/>
                <a:tab pos="5029200" algn="l"/>
                <a:tab pos="742632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3089275" algn="l"/>
                <a:tab pos="5029200" algn="l"/>
                <a:tab pos="742632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Totals	961	1,345	  71%</a:t>
            </a:r>
          </a:p>
        </p:txBody>
      </p:sp>
    </p:spTree>
    <p:extLst>
      <p:ext uri="{BB962C8B-B14F-4D97-AF65-F5344CB8AC3E}">
        <p14:creationId xmlns:p14="http://schemas.microsoft.com/office/powerpoint/2010/main" val="334890481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2292019"/>
            <a:ext cx="8719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Break?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6145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2292019"/>
            <a:ext cx="871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Long Term Fiscal Impacts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Baseline and Alternative Scenarios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7884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28687"/>
            <a:ext cx="8719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Long Term Fiscal Impacts - 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997156"/>
            <a:ext cx="8693424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Growth forecasts and development demand estimates used to assess impacts on General and Road Funds.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Forecasted new development phased evenly over next 20 years.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EPS developed “baseline” and alternative scenarios to assess impact of land use changes on City’s long-term fiscal situation.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182886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286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Long Term Fiscal Impacts - Baseline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997156"/>
            <a:ext cx="86934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Baseline Scenario of 12,000 residential units and 9.1M square feet of non-residential uses.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271724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9171"/>
            <a:ext cx="880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Fund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 Year Fiscal Impact of Baseline Forecast</a:t>
            </a:r>
          </a:p>
          <a:p>
            <a:pPr algn="ctr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1587805" y="1037061"/>
            <a:ext cx="58166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Average Annual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Revenue	    $8,287,907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Costs	   -$4,954,285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Revenue	    $3,333,623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Total (20 Years):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Revenue	 $165,758,146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Costs	  -$99,085,693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Revenue	   $66,672,453</a:t>
            </a:r>
          </a:p>
        </p:txBody>
      </p:sp>
    </p:spTree>
    <p:extLst>
      <p:ext uri="{BB962C8B-B14F-4D97-AF65-F5344CB8AC3E}">
        <p14:creationId xmlns:p14="http://schemas.microsoft.com/office/powerpoint/2010/main" val="410286024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9171"/>
            <a:ext cx="880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Road Fund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 Year Fiscal Impact of Baseline Forecast</a:t>
            </a:r>
          </a:p>
          <a:p>
            <a:pPr algn="ctr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1587805" y="1037061"/>
            <a:ext cx="58166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Average Annual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Revenue	       $439,207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Costs	   -$4,461,368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Revenue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-$4,022,160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Total (20 Years):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Revenue	     $8,784,147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Costs	  -$89,227,353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Net Revenue	  -$80,443,206</a:t>
            </a:r>
          </a:p>
        </p:txBody>
      </p:sp>
    </p:spTree>
    <p:extLst>
      <p:ext uri="{BB962C8B-B14F-4D97-AF65-F5344CB8AC3E}">
        <p14:creationId xmlns:p14="http://schemas.microsoft.com/office/powerpoint/2010/main" val="120062634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Long Term Fiscal Impacts –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Alternative Scenarios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1448778"/>
            <a:ext cx="8693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 Alternative Scenarios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Industrial Constrained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assumes estimated demand for 7.1M square feet of industrial space in Sparks is not accommodated.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 in Residential Uses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assumes single-family home development increases by 20%, to 14,640 units.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4528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Long Term Fiscal Impacts –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Alternative Scenarios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1437623"/>
            <a:ext cx="8693424" cy="87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 in Business Park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assumes Sparks employment center and business park designated lands capture a greater share of office development than estimated in Baseline.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10% Increase in Density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assumes average density of all uses is 10% higher.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338913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9171"/>
            <a:ext cx="880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and Road Funds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“Industrial Constrained” Alternative Scenario</a:t>
            </a:r>
          </a:p>
          <a:p>
            <a:pPr algn="ctr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305107" y="1077662"/>
            <a:ext cx="85337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General Fund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Average Annual Revenue	  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$2,954,095</a:t>
            </a: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Total (20 years) Revenue	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$59,081,893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Road Fund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Average Annual Revenue	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-$3,798,279</a:t>
            </a:r>
            <a:endParaRPr lang="en-US" sz="2400" dirty="0">
              <a:solidFill>
                <a:srgbClr val="FF0000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Total (20 years) Revenue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-$75,965,586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Combined Percent Difference versus Base Scenario	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-23%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(General and Road Funds, respectively,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-6%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54173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032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City of Sparks General &amp; Road Funds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920956"/>
            <a:ext cx="8693424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Nevada tax structure and laws require Nevada cities to rely on new development to sustain fiscal health.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and Road Funds are the focus of analysis; both are directly impacted by development and growth.</a:t>
            </a:r>
          </a:p>
          <a:p>
            <a:pPr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Enterprise Funds (e.g., Development Services and Sewer Funds) are also impacted by development but are generally cost-recovery funds.</a:t>
            </a:r>
          </a:p>
          <a:p>
            <a:pPr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854088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9171"/>
            <a:ext cx="880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and Road Funds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“Increased Residential” Alternative Scenario</a:t>
            </a:r>
          </a:p>
          <a:p>
            <a:pPr algn="ctr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305107" y="1077662"/>
            <a:ext cx="85337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General Fund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Average Annual Revenue	  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$3,847,186</a:t>
            </a: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Total (20 years) Revenue	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$76,943,723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Road Fund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Average Annual Revenue	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-$4,621,395</a:t>
            </a:r>
            <a:endParaRPr lang="en-US" sz="2400" dirty="0">
              <a:solidFill>
                <a:srgbClr val="FF0000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Total (20 years) Revenue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-$92,427,907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Combined Percent Difference versus Base Scenario	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-12%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(General and Road Funds, respectively,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+15%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-15%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873135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9171"/>
            <a:ext cx="880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and Road Funds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“Increased Business Park” Alternative Scenario</a:t>
            </a:r>
          </a:p>
          <a:p>
            <a:pPr algn="ctr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305107" y="1077662"/>
            <a:ext cx="85337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General Fund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Average Annual Revenue	  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$3,258,891</a:t>
            </a: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Total (20 years) Revenue	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$65,177,823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Road Fund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Average Annual Revenue	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-$3,976,318</a:t>
            </a:r>
            <a:endParaRPr lang="en-US" sz="2400" dirty="0">
              <a:solidFill>
                <a:srgbClr val="FF0000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Total (20 years) Revenue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-$79,526,351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Combined Percent Difference versus Base Scenario	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-4%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(General and Road Funds, respectively,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113307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9171"/>
            <a:ext cx="880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and Road Funds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“Increased Density” Alternative Scenario</a:t>
            </a:r>
          </a:p>
          <a:p>
            <a:pPr algn="ctr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305107" y="1077662"/>
            <a:ext cx="85337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General Fund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Average Annual Revenue	  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$3,333,623</a:t>
            </a: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547688">
              <a:tabLst>
                <a:tab pos="914400" algn="l"/>
                <a:tab pos="5427663" algn="l"/>
                <a:tab pos="72564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Total (20 years) Revenue	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$66,672,453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435350" algn="l"/>
                <a:tab pos="4806950" algn="l"/>
                <a:tab pos="6858000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Road Fund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Average Annual Revenue	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-$3,613,750</a:t>
            </a:r>
            <a:endParaRPr lang="en-US" sz="2400" dirty="0">
              <a:solidFill>
                <a:srgbClr val="FF0000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546100">
              <a:tabLst>
                <a:tab pos="914400" algn="l"/>
                <a:tab pos="57213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Net Total (20 years) Revenue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-$72,275,003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8580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Combined Percent Difference versus Base Scenario	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+59%</a:t>
            </a: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914400" algn="l"/>
                <a:tab pos="3546475" algn="l"/>
                <a:tab pos="4806950" algn="l"/>
                <a:tab pos="622458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(General and Road Funds, respectively, 0%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+10%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893442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9171"/>
            <a:ext cx="8801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Summary of Net Fiscal Impact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Baseline Versus Alternative Scenarios</a:t>
            </a:r>
          </a:p>
          <a:p>
            <a:pPr algn="ctr"/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11B8FB5-EF4C-4614-9B07-18C010B51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93385"/>
              </p:ext>
            </p:extLst>
          </p:nvPr>
        </p:nvGraphicFramePr>
        <p:xfrm>
          <a:off x="468922" y="1396999"/>
          <a:ext cx="8264769" cy="511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155">
                  <a:extLst>
                    <a:ext uri="{9D8B030D-6E8A-4147-A177-3AD203B41FA5}">
                      <a16:colId xmlns:a16="http://schemas.microsoft.com/office/drawing/2014/main" val="2579688646"/>
                    </a:ext>
                  </a:extLst>
                </a:gridCol>
                <a:gridCol w="2239108">
                  <a:extLst>
                    <a:ext uri="{9D8B030D-6E8A-4147-A177-3AD203B41FA5}">
                      <a16:colId xmlns:a16="http://schemas.microsoft.com/office/drawing/2014/main" val="658261020"/>
                    </a:ext>
                  </a:extLst>
                </a:gridCol>
                <a:gridCol w="2391506">
                  <a:extLst>
                    <a:ext uri="{9D8B030D-6E8A-4147-A177-3AD203B41FA5}">
                      <a16:colId xmlns:a16="http://schemas.microsoft.com/office/drawing/2014/main" val="3241991190"/>
                    </a:ext>
                  </a:extLst>
                </a:gridCol>
              </a:tblGrid>
              <a:tr h="842109">
                <a:tc>
                  <a:txBody>
                    <a:bodyPr/>
                    <a:lstStyle/>
                    <a:p>
                      <a:endParaRPr lang="en-US" sz="2600" dirty="0"/>
                    </a:p>
                    <a:p>
                      <a:r>
                        <a:rPr lang="en-US" sz="2600" dirty="0"/>
                        <a:t>Scenario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  <a:p>
                      <a:pPr algn="ctr"/>
                      <a:r>
                        <a:rPr lang="en-US" sz="2600" dirty="0"/>
                        <a:t>Net Impact*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% Difference </a:t>
                      </a:r>
                    </a:p>
                    <a:p>
                      <a:pPr algn="ctr"/>
                      <a:r>
                        <a:rPr lang="en-US" sz="2600" dirty="0"/>
                        <a:t>From Baseline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69156"/>
                  </a:ext>
                </a:extLst>
              </a:tr>
              <a:tr h="737945">
                <a:tc>
                  <a:txBody>
                    <a:bodyPr/>
                    <a:lstStyle/>
                    <a:p>
                      <a:r>
                        <a:rPr lang="en-US" sz="2600" dirty="0"/>
                        <a:t>Baseline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-$13.77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75501"/>
                  </a:ext>
                </a:extLst>
              </a:tr>
              <a:tr h="737945">
                <a:tc>
                  <a:txBody>
                    <a:bodyPr/>
                    <a:lstStyle/>
                    <a:p>
                      <a:r>
                        <a:rPr lang="en-US" sz="2600" dirty="0"/>
                        <a:t>Industrial Constrained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-$16.88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-23%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945987"/>
                  </a:ext>
                </a:extLst>
              </a:tr>
              <a:tr h="737945">
                <a:tc>
                  <a:txBody>
                    <a:bodyPr/>
                    <a:lstStyle/>
                    <a:p>
                      <a:r>
                        <a:rPr lang="en-US" sz="2600" dirty="0"/>
                        <a:t>Increased Residential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-$15.48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-12%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79254"/>
                  </a:ext>
                </a:extLst>
              </a:tr>
              <a:tr h="737945">
                <a:tc>
                  <a:txBody>
                    <a:bodyPr/>
                    <a:lstStyle/>
                    <a:p>
                      <a:r>
                        <a:rPr lang="en-US" sz="2600" dirty="0"/>
                        <a:t>Increased Business Park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-$14.35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-4%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92396"/>
                  </a:ext>
                </a:extLst>
              </a:tr>
              <a:tr h="737945">
                <a:tc>
                  <a:txBody>
                    <a:bodyPr/>
                    <a:lstStyle/>
                    <a:p>
                      <a:r>
                        <a:rPr lang="en-US" sz="2600" dirty="0"/>
                        <a:t>Increased Density</a:t>
                      </a:r>
                    </a:p>
                    <a:p>
                      <a:endParaRPr lang="en-US" sz="2600" dirty="0"/>
                    </a:p>
                    <a:p>
                      <a:r>
                        <a:rPr lang="en-US" sz="2000" dirty="0"/>
                        <a:t>* In millions of dollars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-  $5.60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B050"/>
                          </a:solidFill>
                        </a:rPr>
                        <a:t>+59%</a:t>
                      </a:r>
                    </a:p>
                    <a:p>
                      <a:pPr algn="ctr"/>
                      <a:endParaRPr lang="en-US" sz="2600" dirty="0"/>
                    </a:p>
                    <a:p>
                      <a:pPr algn="ctr"/>
                      <a:endParaRPr lang="en-US" sz="2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4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52103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2284276"/>
            <a:ext cx="871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Long Term Fiscal Impact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959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844756"/>
            <a:ext cx="8693424" cy="1194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one land use, if increased or decreased in a significant way, will greatly change fiscal conditions.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Density is important. Increased development density and/or developing a greater proportion of denser uses (e.g., multifamily vs. single family) reduces the negative fiscal impact of development. Two reasons: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Cost to provide services paid for by the General Fund is slightly lower. 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More impactfully, denser uses generate less roadway for the City to maintain.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077738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844756"/>
            <a:ext cx="8693424" cy="954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cost and impact of maintaining local roadways significantly impacts fiscal health. 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Development that generates more roadways for the City to maintain is more negatively impactful if the density and intensity of development along those roadways is low(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567601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BA1860B-3FC7-42D9-82F6-B1BC2673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" y="221040"/>
            <a:ext cx="880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Residential Demand by Type, Sparks, 2017 to 2038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14BED-F5E1-4323-B577-4CE5D00B3F17}"/>
              </a:ext>
            </a:extLst>
          </p:cNvPr>
          <p:cNvSpPr txBox="1"/>
          <p:nvPr/>
        </p:nvSpPr>
        <p:spPr>
          <a:xfrm>
            <a:off x="249662" y="758285"/>
            <a:ext cx="88011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7688">
              <a:tabLst>
                <a:tab pos="5029200" algn="l"/>
                <a:tab pos="6802438" algn="l"/>
              </a:tabLs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Housing 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# of Units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# of Acres</a:t>
            </a:r>
          </a:p>
          <a:p>
            <a:pPr defTabSz="547688">
              <a:tabLst>
                <a:tab pos="5029200" algn="l"/>
                <a:tab pos="6802438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Low-Density Single Family (SF)	   244	   163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(1.5 DU/Acre)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Moderate-Density SF (4.5 DU/Acre)	5,490	1,220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High-Density SF /	3,050	   305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Low-Density Multi-Family (MF)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(10 DU/Acre)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Moderate Density MF (25 DU/Acre)	2,440	     98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486400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High-Density MF (50 DU/Acre)	   976	     20</a:t>
            </a:r>
          </a:p>
          <a:p>
            <a:pPr defTabSz="547688">
              <a:tabLst>
                <a:tab pos="5486400" algn="l"/>
                <a:tab pos="7315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7688">
              <a:tabLst>
                <a:tab pos="5375275" algn="l"/>
                <a:tab pos="7315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Totals	12,200	1,805</a:t>
            </a:r>
          </a:p>
        </p:txBody>
      </p:sp>
    </p:spTree>
    <p:extLst>
      <p:ext uri="{BB962C8B-B14F-4D97-AF65-F5344CB8AC3E}">
        <p14:creationId xmlns:p14="http://schemas.microsoft.com/office/powerpoint/2010/main" val="174309092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9035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715366"/>
            <a:ext cx="869342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buFont typeface="+mj-lt"/>
              <a:buAutoNum type="arabicPeriod" startAt="4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balance between employment and residential growth is needed to support fiscal health. </a:t>
            </a:r>
          </a:p>
          <a:p>
            <a:pPr lvl="0" fontAlgn="base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457200" fontAlgn="base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Each type of land use has varying impacts on the General and Road Funds.</a:t>
            </a:r>
          </a:p>
          <a:p>
            <a:pPr lvl="0" fontAlgn="base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0" indent="-457200" fontAlgn="base"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Employment uses (office and industrial) typically generate a positive impact to the City that can offset negative fiscal impacts from other uses.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455116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20583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730456"/>
            <a:ext cx="8693424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Font typeface="+mj-lt"/>
              <a:buAutoNum type="arabicPeriod" startAt="5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Employment growth, either office-oriented or industrial-oriented, generates relatively same fiscal benefits.  </a:t>
            </a:r>
          </a:p>
          <a:p>
            <a:pPr fontAlgn="base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fontAlgn="base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This finding, based on the Increased Business Park alternative (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Sparks captures more office),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illustrates that at suburban densities, these two uses are relatively interchangeable from a fiscal perspective. </a:t>
            </a:r>
          </a:p>
          <a:p>
            <a:pPr lvl="0" fontAlgn="base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23309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032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General Fund Revenues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19356"/>
            <a:ext cx="8693424" cy="112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Fiscal year 2020 budgeted revenues total $76.8M.  Primary revenue sources: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Consolidated Tax Revenue (CTAX) and Fair Share Taxes – $31.5M.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(41% of General Fund revenues)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Property Taxes – $24.9M.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(32%)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Licenses and permits – $15.3M.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(20%)</a:t>
            </a: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Together these three revenue sources account for 93% of General Fund revenues.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755324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844756"/>
            <a:ext cx="8693424" cy="1074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Font typeface="+mj-lt"/>
              <a:buAutoNum type="arabicPeriod" startAt="6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Retail uses generally have a more negative impact on the General Fund than office or industrial uses due to increase of traffic and police calls these uses generate.</a:t>
            </a:r>
          </a:p>
          <a:p>
            <a:pPr marL="514350" lvl="0" indent="-514350" fontAlgn="base">
              <a:buFont typeface="+mj-lt"/>
              <a:buAutoNum type="arabicPeriod" startAt="6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Font typeface="+mj-lt"/>
              <a:buAutoNum type="arabicPeriod" startAt="6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City’s current land use plan adequately balances growth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City should strive to ensure employment uses are attracted to planned sites at the same rate as residential uses. 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312473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844756"/>
            <a:ext cx="8693424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Sparks lacks industrial lands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This can impact future fiscal health if either increased capacity is not created or alternative employment uses are not attracted. 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788693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Discussion and Possible Action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1357711"/>
            <a:ext cx="86934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City staff recommends that: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Planning Commission and City Council each formally accept the “Long-Term Fiscal Health Analysis” report.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2.	The City Council direct the City Manager to prepare a future agenda item to provide the City Council the opportunity to adopt, by resolution, the Fiscal Impact Analysis Guidelines for use by applicants submitting land use entitlement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69690573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651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Discussion and Possible Action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95556"/>
            <a:ext cx="8693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E5C-FEE0-4073-B5F4-A4A591CAE5F5}"/>
              </a:ext>
            </a:extLst>
          </p:cNvPr>
          <p:cNvSpPr/>
          <p:nvPr/>
        </p:nvSpPr>
        <p:spPr>
          <a:xfrm>
            <a:off x="225288" y="1580733"/>
            <a:ext cx="8693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3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City Council direct the City Manager to identify Comprehensive Plan policy and land use map changes based on Long-Term Fiscal Analysis conclusions for future Planning Commission and City Council action. </a:t>
            </a:r>
          </a:p>
          <a:p>
            <a:pPr marL="514350" indent="-514350">
              <a:buAutoNum type="arabicPeriod" startAt="3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Any changes could be part of the Comprehensive Plan update that will follow adoption of new Regional Plan.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701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886E0-983C-429E-9476-D9EC2008C09C}"/>
              </a:ext>
            </a:extLst>
          </p:cNvPr>
          <p:cNvSpPr txBox="1"/>
          <p:nvPr/>
        </p:nvSpPr>
        <p:spPr>
          <a:xfrm>
            <a:off x="198781" y="103287"/>
            <a:ext cx="871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General Fund Revenues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04B2C-67B0-4ACE-8897-F7B9642D726C}"/>
              </a:ext>
            </a:extLst>
          </p:cNvPr>
          <p:cNvSpPr/>
          <p:nvPr/>
        </p:nvSpPr>
        <p:spPr>
          <a:xfrm>
            <a:off x="225288" y="819356"/>
            <a:ext cx="8693424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CTAX and Fair Share Tax revenue are largely sales taxes.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These revenues are impacted by population and employment change within Washoe County.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City receives CTAX Base and Excess distributions.</a:t>
            </a:r>
          </a:p>
          <a:p>
            <a:pPr marL="914400"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marR="0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Excess distribution (20-25% of total) is more directly and immediately impacted by growth.</a:t>
            </a:r>
          </a:p>
          <a:p>
            <a:pPr marL="914400" marR="0"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58009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6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11036</TotalTime>
  <Words>3102</Words>
  <Application>Microsoft Office PowerPoint</Application>
  <PresentationFormat>On-screen Show (4:3)</PresentationFormat>
  <Paragraphs>1372</Paragraphs>
  <Slides>83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Courier New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Chad Antos</dc:creator>
  <cp:lastModifiedBy>Ornelas Jr, Armando</cp:lastModifiedBy>
  <cp:revision>298</cp:revision>
  <cp:lastPrinted>2019-09-03T02:47:32Z</cp:lastPrinted>
  <dcterms:created xsi:type="dcterms:W3CDTF">2010-06-16T15:34:06Z</dcterms:created>
  <dcterms:modified xsi:type="dcterms:W3CDTF">2019-09-23T16:59:22Z</dcterms:modified>
</cp:coreProperties>
</file>